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63" r:id="rId6"/>
    <p:sldId id="257" r:id="rId7"/>
    <p:sldId id="268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69" r:id="rId17"/>
    <p:sldId id="270" r:id="rId18"/>
    <p:sldId id="267" r:id="rId19"/>
    <p:sldId id="266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stoldiagram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Temperatuur (oC)</c:v>
                </c:pt>
              </c:strCache>
            </c:strRef>
          </c:tx>
          <c:spPr>
            <a:ln w="9525" cap="flat" cmpd="sng" algn="ctr">
              <a:solidFill>
                <a:schemeClr val="accent1">
                  <a:alpha val="7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marker>
          <c:xVal>
            <c:numRef>
              <c:f>Blad1!$A$2:$A$16</c:f>
              <c:numCache>
                <c:formatCode>General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</c:numCache>
            </c:numRef>
          </c:xVal>
          <c:yVal>
            <c:numRef>
              <c:f>Blad1!$B$2:$B$16</c:f>
              <c:numCache>
                <c:formatCode>General</c:formatCode>
                <c:ptCount val="15"/>
                <c:pt idx="0">
                  <c:v>60</c:v>
                </c:pt>
                <c:pt idx="1">
                  <c:v>55</c:v>
                </c:pt>
                <c:pt idx="2">
                  <c:v>51</c:v>
                </c:pt>
                <c:pt idx="3">
                  <c:v>46</c:v>
                </c:pt>
                <c:pt idx="4">
                  <c:v>42</c:v>
                </c:pt>
                <c:pt idx="5">
                  <c:v>37</c:v>
                </c:pt>
                <c:pt idx="6">
                  <c:v>33</c:v>
                </c:pt>
                <c:pt idx="7">
                  <c:v>32</c:v>
                </c:pt>
                <c:pt idx="8">
                  <c:v>30</c:v>
                </c:pt>
                <c:pt idx="9">
                  <c:v>29</c:v>
                </c:pt>
                <c:pt idx="10">
                  <c:v>28</c:v>
                </c:pt>
                <c:pt idx="11">
                  <c:v>26</c:v>
                </c:pt>
                <c:pt idx="12">
                  <c:v>25</c:v>
                </c:pt>
                <c:pt idx="13">
                  <c:v>20</c:v>
                </c:pt>
                <c:pt idx="14">
                  <c:v>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91D-4E69-A336-2D898A00B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864784"/>
        <c:axId val="727867696"/>
      </c:scatterChart>
      <c:valAx>
        <c:axId val="727864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rnd">
            <a:solidFill>
              <a:schemeClr val="dk1">
                <a:lumMod val="20000"/>
                <a:lumOff val="8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727867696"/>
        <c:crosses val="autoZero"/>
        <c:crossBetween val="midCat"/>
      </c:valAx>
      <c:valAx>
        <c:axId val="72786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rnd">
            <a:solidFill>
              <a:schemeClr val="dk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727864784"/>
        <c:crosses val="autoZero"/>
        <c:crossBetween val="midCat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>
                <a:alpha val="0"/>
              </a:schemeClr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20000"/>
            <a:lumOff val="80000"/>
          </a:schemeClr>
        </a:solidFill>
        <a:round/>
      </a:ln>
    </cs:spPr>
    <cs:defRPr sz="900" kern="120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/>
    <cs:effectRef idx="1"/>
    <cs:fontRef idx="minor">
      <a:schemeClr val="dk1"/>
    </cs:fontRef>
    <cs:spPr>
      <a:ln w="9525" cap="flat" cmpd="sng" algn="ctr">
        <a:solidFill>
          <a:schemeClr val="phClr">
            <a:alpha val="70000"/>
          </a:schemeClr>
        </a:solidFill>
        <a:prstDash val="sysDot"/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rnd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0" baseline="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>
              <a:alpha val="0"/>
            </a:schemeClr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20000"/>
            <a:lumOff val="80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25000"/>
            <a:lumOff val="75000"/>
          </a:schemeClr>
        </a:solidFill>
        <a:round/>
      </a:ln>
    </cs:spPr>
    <cs:defRPr sz="900" kern="1200" spc="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5B3E5-6D84-4510-9D5E-076B575F427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64413-DEDA-437F-8161-8EA576E16C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41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35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96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99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98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228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735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08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70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16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791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80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2032F-EE5D-4BEB-9BE3-7744339AB795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50DA8-5CD4-470B-9DC9-770CD0A12F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48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04209/Mengen_en_Scheiden#!page-4559306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Les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Extraheren</a:t>
            </a:r>
          </a:p>
          <a:p>
            <a:r>
              <a:rPr lang="nl-NL">
                <a:hlinkClick r:id="rId2"/>
              </a:rPr>
              <a:t>https://maken.wikiwijs.nl/104209/Mengen_en_Scheiden</a:t>
            </a:r>
            <a:r>
              <a:rPr lang="nl-NL">
                <a:hlinkClick r:id="rId2"/>
              </a:rPr>
              <a:t>#!</a:t>
            </a:r>
            <a:r>
              <a:rPr lang="nl-NL" smtClean="0">
                <a:hlinkClick r:id="rId2"/>
              </a:rPr>
              <a:t>page-4559306</a:t>
            </a:r>
            <a:endParaRPr lang="nl-NL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11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Leg </a:t>
            </a:r>
            <a:r>
              <a:rPr lang="nl-NL" dirty="0"/>
              <a:t>voor elke stof uit of het een mengsel of een zuivere stof is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Zuivere stof </a:t>
            </a:r>
          </a:p>
          <a:p>
            <a:pPr marL="0" indent="0">
              <a:buNone/>
            </a:pPr>
            <a:r>
              <a:rPr lang="nl-NL" dirty="0" smtClean="0"/>
              <a:t>Suiker, koper, ammonia, alcohol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Mengsel: mineraalwater, lucht, bloed, regenwater, ijsthee, melk.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2870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Opgaven massa% en volume%</a:t>
            </a:r>
            <a:br>
              <a:rPr lang="nl-NL" b="1" dirty="0"/>
            </a:br>
            <a:r>
              <a:rPr lang="nl-NL" b="1" dirty="0" smtClean="0"/>
              <a:t>Opgave 1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nl-NL" dirty="0" smtClean="0"/>
                  <a:t>Bier </a:t>
                </a:r>
                <a:r>
                  <a:rPr lang="nl-NL" dirty="0"/>
                  <a:t>bevat 5 volumeprocent alcohol. Hoeveel </a:t>
                </a:r>
                <a:r>
                  <a:rPr lang="nl-NL" dirty="0" err="1"/>
                  <a:t>mL</a:t>
                </a:r>
                <a:r>
                  <a:rPr lang="nl-NL" dirty="0"/>
                  <a:t> alcohol bevat een blikje bier van 33 </a:t>
                </a:r>
                <a:r>
                  <a:rPr lang="nl-NL" dirty="0" err="1"/>
                  <a:t>cL</a:t>
                </a:r>
                <a:r>
                  <a:rPr lang="nl-NL" dirty="0" smtClean="0"/>
                  <a:t>?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V = 33 cl = 330 ml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330 ml 	= 	100 %</a:t>
                </a:r>
              </a:p>
              <a:p>
                <a:pPr marL="0" indent="0">
                  <a:buNone/>
                </a:pPr>
                <a:r>
                  <a:rPr lang="nl-NL" dirty="0" smtClean="0"/>
                  <a:t>….		=	5%</a:t>
                </a:r>
              </a:p>
              <a:p>
                <a:pPr marL="0" indent="0">
                  <a:buNone/>
                </a:pPr>
                <a:r>
                  <a:rPr lang="nl-NL" dirty="0" smtClean="0"/>
                  <a:t>	</a:t>
                </a:r>
                <a:endParaRPr lang="nl-NL" dirty="0"/>
              </a:p>
              <a:p>
                <a:pPr marL="0" indent="0">
                  <a:buNone/>
                </a:pPr>
                <a:r>
                  <a:rPr lang="nl-NL" dirty="0" err="1" smtClean="0"/>
                  <a:t>V</a:t>
                </a:r>
                <a:r>
                  <a:rPr lang="nl-NL" baseline="-25000" dirty="0" err="1" smtClean="0"/>
                  <a:t>Bier</a:t>
                </a:r>
                <a:r>
                  <a:rPr lang="nl-NL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330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=16,5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𝑚𝑙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1524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Opgave 2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nl-NL" dirty="0" smtClean="0"/>
                  <a:t>Laat </a:t>
                </a:r>
                <a:r>
                  <a:rPr lang="nl-NL" dirty="0"/>
                  <a:t>door een berekening zien dat een oplossing die 40 volumeprocent alcohol in water bevat een dichtheid heeft van 0,92 g/cm</a:t>
                </a:r>
                <a:r>
                  <a:rPr lang="nl-NL" baseline="30000" dirty="0"/>
                  <a:t>3</a:t>
                </a:r>
                <a:r>
                  <a:rPr lang="nl-NL" dirty="0"/>
                  <a:t>. </a:t>
                </a:r>
                <a:endParaRPr lang="nl-NL" dirty="0" smtClean="0"/>
              </a:p>
              <a:p>
                <a:pPr marL="0" indent="0">
                  <a:buNone/>
                </a:pPr>
                <a:r>
                  <a:rPr lang="nl-NL" dirty="0" smtClean="0"/>
                  <a:t>(</a:t>
                </a:r>
                <a:r>
                  <a:rPr lang="nl-NL" dirty="0"/>
                  <a:t>Tip: ga uit van 100 </a:t>
                </a:r>
                <a:r>
                  <a:rPr lang="nl-NL" dirty="0" err="1"/>
                  <a:t>mL</a:t>
                </a:r>
                <a:r>
                  <a:rPr lang="nl-NL" dirty="0"/>
                  <a:t> oplossing.) De dichtheid van water is 1 g/ml, de dichtheid van alcohol is 0,8 </a:t>
                </a:r>
                <a:r>
                  <a:rPr lang="nl-NL" dirty="0" smtClean="0"/>
                  <a:t>g/ml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100 ml 	= 	100%</a:t>
                </a:r>
              </a:p>
              <a:p>
                <a:pPr marL="0" indent="0">
                  <a:buNone/>
                </a:pPr>
                <a:r>
                  <a:rPr lang="nl-NL" dirty="0" smtClean="0"/>
                  <a:t>	= 	40%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err="1" smtClean="0"/>
                  <a:t>V</a:t>
                </a:r>
                <a:r>
                  <a:rPr lang="nl-NL" baseline="-25000" dirty="0" err="1" smtClean="0"/>
                  <a:t>alcohol</a:t>
                </a:r>
                <a:r>
                  <a:rPr lang="nl-NL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∙40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=40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𝑚𝑙</m:t>
                    </m:r>
                  </m:oMath>
                </a14:m>
                <a:endParaRPr lang="nl-NL" dirty="0" smtClean="0"/>
              </a:p>
              <a:p>
                <a:pPr marL="0" indent="0">
                  <a:buNone/>
                </a:pPr>
                <a:endParaRPr lang="nl-NL" dirty="0" smtClean="0"/>
              </a:p>
              <a:p>
                <a:pPr marL="0" indent="0">
                  <a:buNone/>
                </a:pPr>
                <a:r>
                  <a:rPr lang="nl-NL" dirty="0" err="1" smtClean="0"/>
                  <a:t>V</a:t>
                </a:r>
                <a:r>
                  <a:rPr lang="nl-NL" baseline="-25000" dirty="0" err="1" smtClean="0"/>
                  <a:t>water</a:t>
                </a:r>
                <a:r>
                  <a:rPr lang="nl-NL" baseline="-25000" dirty="0" smtClean="0"/>
                  <a:t> 	</a:t>
                </a:r>
                <a:r>
                  <a:rPr lang="nl-NL" dirty="0" smtClean="0"/>
                  <a:t>= 60 ml	</a:t>
                </a:r>
              </a:p>
              <a:p>
                <a:pPr marL="0" indent="0">
                  <a:buNone/>
                </a:pPr>
                <a:r>
                  <a:rPr lang="nl-NL" dirty="0" err="1" smtClean="0"/>
                  <a:t>m</a:t>
                </a:r>
                <a:r>
                  <a:rPr lang="nl-NL" baseline="-25000" dirty="0" err="1" smtClean="0"/>
                  <a:t>water</a:t>
                </a:r>
                <a:r>
                  <a:rPr lang="nl-NL" dirty="0" smtClean="0"/>
                  <a:t>	=1 x 60 		= 60 gram</a:t>
                </a:r>
              </a:p>
              <a:p>
                <a:pPr marL="0" indent="0">
                  <a:buNone/>
                </a:pPr>
                <a:r>
                  <a:rPr lang="nl-NL" dirty="0" err="1" smtClean="0"/>
                  <a:t>m</a:t>
                </a:r>
                <a:r>
                  <a:rPr lang="nl-NL" baseline="-25000" dirty="0" err="1" smtClean="0"/>
                  <a:t>alcohol</a:t>
                </a:r>
                <a:r>
                  <a:rPr lang="nl-NL" baseline="-25000" dirty="0" smtClean="0"/>
                  <a:t>	</a:t>
                </a:r>
                <a:r>
                  <a:rPr lang="nl-NL" dirty="0" smtClean="0"/>
                  <a:t>= 0,8 x 40	 	= 32 gram</a:t>
                </a:r>
              </a:p>
              <a:p>
                <a:pPr marL="0" indent="0">
                  <a:buNone/>
                </a:pPr>
                <a:r>
                  <a:rPr lang="nl-NL" dirty="0" err="1" smtClean="0"/>
                  <a:t>M</a:t>
                </a:r>
                <a:r>
                  <a:rPr lang="nl-NL" baseline="-25000" dirty="0" err="1" smtClean="0"/>
                  <a:t>oplossing</a:t>
                </a:r>
                <a:r>
                  <a:rPr lang="nl-NL" baseline="-25000" dirty="0" smtClean="0"/>
                  <a:t> 	</a:t>
                </a:r>
                <a:r>
                  <a:rPr lang="nl-NL" dirty="0" smtClean="0"/>
                  <a:t>= 32 + 60 		= 92 gram</a:t>
                </a:r>
              </a:p>
              <a:p>
                <a:pPr marL="0" indent="0">
                  <a:buNone/>
                </a:pPr>
                <a:endParaRPr lang="nl-NL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 smtClean="0"/>
              </a:p>
              <a:p>
                <a:pPr marL="0" indent="0">
                  <a:buNone/>
                </a:pPr>
                <a:endParaRPr lang="nl-NL" dirty="0" smtClean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2" t="-15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202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aantekening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451826"/>
              </p:ext>
            </p:extLst>
          </p:nvPr>
        </p:nvGraphicFramePr>
        <p:xfrm>
          <a:off x="71846" y="1515293"/>
          <a:ext cx="12048308" cy="4389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55125">
                  <a:extLst>
                    <a:ext uri="{9D8B030D-6E8A-4147-A177-3AD203B41FA5}">
                      <a16:colId xmlns:a16="http://schemas.microsoft.com/office/drawing/2014/main" val="3375480485"/>
                    </a:ext>
                  </a:extLst>
                </a:gridCol>
                <a:gridCol w="3639309">
                  <a:extLst>
                    <a:ext uri="{9D8B030D-6E8A-4147-A177-3AD203B41FA5}">
                      <a16:colId xmlns:a16="http://schemas.microsoft.com/office/drawing/2014/main" val="680960346"/>
                    </a:ext>
                  </a:extLst>
                </a:gridCol>
                <a:gridCol w="3029397">
                  <a:extLst>
                    <a:ext uri="{9D8B030D-6E8A-4147-A177-3AD203B41FA5}">
                      <a16:colId xmlns:a16="http://schemas.microsoft.com/office/drawing/2014/main" val="3664679279"/>
                    </a:ext>
                  </a:extLst>
                </a:gridCol>
                <a:gridCol w="1924477">
                  <a:extLst>
                    <a:ext uri="{9D8B030D-6E8A-4147-A177-3AD203B41FA5}">
                      <a16:colId xmlns:a16="http://schemas.microsoft.com/office/drawing/2014/main" val="1674536794"/>
                    </a:ext>
                  </a:extLst>
                </a:gridCol>
              </a:tblGrid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</a:rPr>
                        <a:t>Scheidingsmethode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Soort mengsel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Berust op verschil in: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Voorbeeld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1001396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Extraheren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Vaste stoffen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Oplosbaarheid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Zout uit zout en zand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2758144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filtreren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Suspensie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Deeltjesgrootte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Kalk </a:t>
                      </a: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uit kalkwater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969715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</a:t>
                      </a:r>
                      <a:r>
                        <a:rPr lang="nl-NL" sz="3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Indampen</a:t>
                      </a:r>
                      <a:endParaRPr lang="nl-NL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Oplossing/suspensie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Kookpunt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Zout uit water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8508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58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452698"/>
              </p:ext>
            </p:extLst>
          </p:nvPr>
        </p:nvGraphicFramePr>
        <p:xfrm>
          <a:off x="71846" y="2113008"/>
          <a:ext cx="12048308" cy="1950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85754">
                  <a:extLst>
                    <a:ext uri="{9D8B030D-6E8A-4147-A177-3AD203B41FA5}">
                      <a16:colId xmlns:a16="http://schemas.microsoft.com/office/drawing/2014/main" val="84760019"/>
                    </a:ext>
                  </a:extLst>
                </a:gridCol>
                <a:gridCol w="2886891">
                  <a:extLst>
                    <a:ext uri="{9D8B030D-6E8A-4147-A177-3AD203B41FA5}">
                      <a16:colId xmlns:a16="http://schemas.microsoft.com/office/drawing/2014/main" val="1012424185"/>
                    </a:ext>
                  </a:extLst>
                </a:gridCol>
                <a:gridCol w="3651186">
                  <a:extLst>
                    <a:ext uri="{9D8B030D-6E8A-4147-A177-3AD203B41FA5}">
                      <a16:colId xmlns:a16="http://schemas.microsoft.com/office/drawing/2014/main" val="1160850303"/>
                    </a:ext>
                  </a:extLst>
                </a:gridCol>
                <a:gridCol w="1924477">
                  <a:extLst>
                    <a:ext uri="{9D8B030D-6E8A-4147-A177-3AD203B41FA5}">
                      <a16:colId xmlns:a16="http://schemas.microsoft.com/office/drawing/2014/main" val="35425143"/>
                    </a:ext>
                  </a:extLst>
                </a:gridCol>
              </a:tblGrid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</a:rPr>
                        <a:t>Scheidingsmethode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Soort mengsel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Berust op verschil in: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Voorbeeld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32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1519133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</a:t>
                      </a:r>
                      <a:r>
                        <a:rPr lang="nl-NL" sz="3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Adsorberen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Oplossing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Verschil  in hechting aan adsorptiemiddel</a:t>
                      </a:r>
                      <a:endParaRPr lang="nl-N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Kleurstof uit ranja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1391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143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94508" y="676094"/>
            <a:ext cx="11375572" cy="548957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sz="3600" b="1" dirty="0"/>
              <a:t>Practicum adsorberen</a:t>
            </a:r>
            <a:endParaRPr lang="nl-NL" sz="3600" dirty="0"/>
          </a:p>
          <a:p>
            <a:r>
              <a:rPr lang="nl-NL" sz="3600" dirty="0"/>
              <a:t>Wat heb je nodig?</a:t>
            </a:r>
          </a:p>
          <a:p>
            <a:r>
              <a:rPr lang="nl-NL" sz="3600" dirty="0"/>
              <a:t>Rekje met 2 buizen</a:t>
            </a:r>
          </a:p>
          <a:p>
            <a:r>
              <a:rPr lang="nl-NL" sz="3600" dirty="0"/>
              <a:t>Trechter</a:t>
            </a:r>
          </a:p>
          <a:p>
            <a:r>
              <a:rPr lang="nl-NL" sz="3600" dirty="0"/>
              <a:t>Filter</a:t>
            </a:r>
          </a:p>
          <a:p>
            <a:r>
              <a:rPr lang="nl-NL" sz="3600" dirty="0"/>
              <a:t>Norit</a:t>
            </a:r>
          </a:p>
          <a:p>
            <a:r>
              <a:rPr lang="nl-NL" sz="3600" dirty="0"/>
              <a:t>Spatel</a:t>
            </a:r>
          </a:p>
          <a:p>
            <a:r>
              <a:rPr lang="nl-NL" sz="3600" dirty="0"/>
              <a:t>Aanmaaklimonade of gekleurd </a:t>
            </a:r>
            <a:r>
              <a:rPr lang="nl-NL" sz="3600" dirty="0" smtClean="0"/>
              <a:t>water</a:t>
            </a:r>
          </a:p>
          <a:p>
            <a:endParaRPr lang="nl-NL" sz="3600" dirty="0"/>
          </a:p>
          <a:p>
            <a:pPr marL="0" indent="0">
              <a:buNone/>
            </a:pPr>
            <a:r>
              <a:rPr lang="nl-NL" sz="3600" b="1" dirty="0"/>
              <a:t>Wat moet je doen?</a:t>
            </a:r>
          </a:p>
          <a:p>
            <a:r>
              <a:rPr lang="nl-NL" sz="3600" dirty="0"/>
              <a:t>Vul een buis met ongeveer 6 ml aanmaaklimonade.</a:t>
            </a:r>
          </a:p>
          <a:p>
            <a:r>
              <a:rPr lang="nl-NL" sz="3600" dirty="0"/>
              <a:t>Voeg een schepje Norit toe, kwispel en laat even staan.</a:t>
            </a:r>
          </a:p>
          <a:p>
            <a:r>
              <a:rPr lang="nl-NL" sz="3600" dirty="0"/>
              <a:t>Vouw intussen het filter, plaats het in de trechter en zet de trechter op een schone buis.</a:t>
            </a:r>
          </a:p>
          <a:p>
            <a:r>
              <a:rPr lang="nl-NL" sz="3600" dirty="0"/>
              <a:t>Filter nu het Norit  mengsel.</a:t>
            </a:r>
          </a:p>
          <a:p>
            <a:r>
              <a:rPr lang="nl-NL" sz="3600" dirty="0"/>
              <a:t>Wat zie je?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420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Lezen + maken opgaven extraheren en adsorberen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831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aantekening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Neem de tekening op het bord over</a:t>
            </a:r>
          </a:p>
          <a:p>
            <a:r>
              <a:rPr lang="nl-NL" dirty="0" smtClean="0"/>
              <a:t>Neem een lege blz. Neem de onderstaande tabel over en vul aan!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136990"/>
              </p:ext>
            </p:extLst>
          </p:nvPr>
        </p:nvGraphicFramePr>
        <p:xfrm>
          <a:off x="143692" y="2756264"/>
          <a:ext cx="12048308" cy="38753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43704">
                  <a:extLst>
                    <a:ext uri="{9D8B030D-6E8A-4147-A177-3AD203B41FA5}">
                      <a16:colId xmlns:a16="http://schemas.microsoft.com/office/drawing/2014/main" val="3375480485"/>
                    </a:ext>
                  </a:extLst>
                </a:gridCol>
                <a:gridCol w="3050730">
                  <a:extLst>
                    <a:ext uri="{9D8B030D-6E8A-4147-A177-3AD203B41FA5}">
                      <a16:colId xmlns:a16="http://schemas.microsoft.com/office/drawing/2014/main" val="680960346"/>
                    </a:ext>
                  </a:extLst>
                </a:gridCol>
                <a:gridCol w="3029397">
                  <a:extLst>
                    <a:ext uri="{9D8B030D-6E8A-4147-A177-3AD203B41FA5}">
                      <a16:colId xmlns:a16="http://schemas.microsoft.com/office/drawing/2014/main" val="3664679279"/>
                    </a:ext>
                  </a:extLst>
                </a:gridCol>
                <a:gridCol w="1924477">
                  <a:extLst>
                    <a:ext uri="{9D8B030D-6E8A-4147-A177-3AD203B41FA5}">
                      <a16:colId xmlns:a16="http://schemas.microsoft.com/office/drawing/2014/main" val="1674536794"/>
                    </a:ext>
                  </a:extLst>
                </a:gridCol>
              </a:tblGrid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</a:rPr>
                        <a:t>Scheidingsmethode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Soort mengsel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Berust op verschil in: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Voorbeeld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1001396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Extraheren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Vaste stoffen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Oplosbaarheid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2758144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969715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8508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4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Extraheren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4804954" cy="4351338"/>
          </a:xfrm>
        </p:spPr>
        <p:txBody>
          <a:bodyPr>
            <a:normAutofit fontScale="70000" lnSpcReduction="20000"/>
          </a:bodyPr>
          <a:lstStyle/>
          <a:p>
            <a:r>
              <a:rPr lang="nl-NL" sz="3100" dirty="0" smtClean="0"/>
              <a:t>Denk aan alle veiligheidsmaatregelen</a:t>
            </a:r>
          </a:p>
          <a:p>
            <a:pPr marL="0" indent="0">
              <a:buNone/>
            </a:pPr>
            <a:endParaRPr lang="nl-NL" sz="3100" dirty="0" smtClean="0"/>
          </a:p>
          <a:p>
            <a:pPr marL="0" indent="0">
              <a:buNone/>
            </a:pPr>
            <a:r>
              <a:rPr lang="nl-NL" sz="3100" dirty="0" smtClean="0"/>
              <a:t>Benodigdheden:</a:t>
            </a:r>
          </a:p>
          <a:p>
            <a:pPr marL="0" indent="0">
              <a:buNone/>
            </a:pPr>
            <a:r>
              <a:rPr lang="nl-NL" sz="3100" b="1" dirty="0" smtClean="0"/>
              <a:t>Oplossen:</a:t>
            </a:r>
          </a:p>
          <a:p>
            <a:pPr>
              <a:buFontTx/>
              <a:buChar char="-"/>
            </a:pPr>
            <a:r>
              <a:rPr lang="nl-NL" sz="3100" dirty="0" smtClean="0"/>
              <a:t>Mengsel zand en zout</a:t>
            </a:r>
          </a:p>
          <a:p>
            <a:pPr>
              <a:buFontTx/>
              <a:buChar char="-"/>
            </a:pPr>
            <a:r>
              <a:rPr lang="nl-NL" sz="3100" dirty="0" smtClean="0"/>
              <a:t>(warm) Water</a:t>
            </a:r>
          </a:p>
          <a:p>
            <a:pPr marL="0" indent="0">
              <a:buNone/>
            </a:pPr>
            <a:endParaRPr lang="nl-NL" sz="3100" b="1" dirty="0" smtClean="0"/>
          </a:p>
          <a:p>
            <a:pPr marL="0" indent="0">
              <a:buNone/>
            </a:pPr>
            <a:r>
              <a:rPr lang="nl-NL" sz="3100" b="1" dirty="0" smtClean="0"/>
              <a:t>Filtreren:</a:t>
            </a:r>
          </a:p>
          <a:p>
            <a:pPr>
              <a:buFontTx/>
              <a:buChar char="-"/>
            </a:pPr>
            <a:r>
              <a:rPr lang="nl-NL" sz="3100" dirty="0" smtClean="0"/>
              <a:t>Filter</a:t>
            </a:r>
          </a:p>
          <a:p>
            <a:pPr>
              <a:buFontTx/>
              <a:buChar char="-"/>
            </a:pPr>
            <a:r>
              <a:rPr lang="nl-NL" sz="3100" dirty="0" smtClean="0"/>
              <a:t>Trechter</a:t>
            </a:r>
          </a:p>
          <a:p>
            <a:pPr>
              <a:buFontTx/>
              <a:buChar char="-"/>
            </a:pPr>
            <a:r>
              <a:rPr lang="nl-NL" sz="3100" dirty="0" smtClean="0"/>
              <a:t>Reageerbuis</a:t>
            </a:r>
          </a:p>
          <a:p>
            <a:pPr>
              <a:buFontTx/>
              <a:buChar char="-"/>
            </a:pPr>
            <a:r>
              <a:rPr lang="nl-NL" sz="3100" dirty="0" smtClean="0"/>
              <a:t>reageerbuisrek</a:t>
            </a:r>
          </a:p>
          <a:p>
            <a:pPr>
              <a:buFontTx/>
              <a:buChar char="-"/>
            </a:pPr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5643154" y="2544007"/>
            <a:ext cx="61351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/>
              <a:t>Indampen: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driepoot, 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Gaasje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brander</a:t>
            </a:r>
          </a:p>
        </p:txBody>
      </p:sp>
    </p:spTree>
    <p:extLst>
      <p:ext uri="{BB962C8B-B14F-4D97-AF65-F5344CB8AC3E}">
        <p14:creationId xmlns:p14="http://schemas.microsoft.com/office/powerpoint/2010/main" val="26392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Les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adsorberen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263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Bespreken huiswerk van vorige les</a:t>
            </a:r>
          </a:p>
          <a:p>
            <a:pPr>
              <a:buFontTx/>
              <a:buChar char="-"/>
            </a:pPr>
            <a:r>
              <a:rPr lang="nl-NL" dirty="0" smtClean="0"/>
              <a:t>Nieuwe scheidingsmethode: “adsorberen”</a:t>
            </a:r>
          </a:p>
          <a:p>
            <a:pPr>
              <a:buFontTx/>
              <a:buChar char="-"/>
            </a:pPr>
            <a:r>
              <a:rPr lang="nl-NL" dirty="0" smtClean="0"/>
              <a:t>M huiswerk </a:t>
            </a:r>
            <a:r>
              <a:rPr lang="nl-NL" dirty="0"/>
              <a:t>opgaven extraheren en adsorberen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234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verschil mengsel en zuivere stof</a:t>
            </a:r>
            <a:br>
              <a:rPr lang="nl-NL" dirty="0" smtClean="0"/>
            </a:br>
            <a:r>
              <a:rPr lang="nl-NL" dirty="0" smtClean="0"/>
              <a:t>Opgave 1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/>
          </p:nvPr>
        </p:nvGraphicFramePr>
        <p:xfrm>
          <a:off x="2116182" y="1825625"/>
          <a:ext cx="923761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9653452" y="6311900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Tijd (min)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74915" y="2088243"/>
            <a:ext cx="115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Temp. (°C)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508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1b.</a:t>
            </a:r>
            <a:r>
              <a:rPr lang="nl-NL" dirty="0"/>
              <a:t> Bepaal met behulp van de grafiek het stolpunt(=smeltpunt) of stoltraject (=smelttraject</a:t>
            </a:r>
            <a:r>
              <a:rPr lang="nl-NL" dirty="0" smtClean="0"/>
              <a:t>).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33 tot 26 °</a:t>
            </a:r>
            <a:r>
              <a:rPr lang="nl-NL" dirty="0" smtClean="0"/>
              <a:t>C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1c.</a:t>
            </a:r>
            <a:r>
              <a:rPr lang="nl-NL" dirty="0"/>
              <a:t> Leg uit of margarine een zuivere stof of een mengsel is.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4170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Bedenk drie experimenten waarmee je zeewater van zuiver water kunt onderscheiden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lvl="0"/>
            <a:r>
              <a:rPr lang="nl-NL" dirty="0"/>
              <a:t>Kookpunt of kooktraject. Water verwarmen en temperatuur meten</a:t>
            </a:r>
          </a:p>
          <a:p>
            <a:pPr lvl="0"/>
            <a:r>
              <a:rPr lang="nl-NL" dirty="0"/>
              <a:t>Afkoelen: stolpunt of stoltraject</a:t>
            </a:r>
          </a:p>
          <a:p>
            <a:pPr lvl="0"/>
            <a:r>
              <a:rPr lang="nl-NL" dirty="0"/>
              <a:t>Proeven, </a:t>
            </a:r>
            <a:endParaRPr lang="nl-NL" dirty="0" smtClean="0"/>
          </a:p>
          <a:p>
            <a:pPr lvl="0"/>
            <a:r>
              <a:rPr lang="nl-NL" dirty="0" smtClean="0"/>
              <a:t>indampen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310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3a.</a:t>
            </a:r>
            <a:r>
              <a:rPr lang="nl-NL" dirty="0"/>
              <a:t> Niek beweert: 'In een bos heb je zuivere lucht.' Wat bedoelt Niek met deze uitspraak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Niek bedoelt dat de lucht schoon </a:t>
            </a:r>
            <a:r>
              <a:rPr lang="nl-NL" dirty="0" smtClean="0"/>
              <a:t>is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3b. </a:t>
            </a:r>
            <a:r>
              <a:rPr lang="nl-NL" dirty="0"/>
              <a:t>Waarom is zuivere lucht geen chemisch zuivere stof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lucht is een mengsel van gassen, dus er zitten meerdere soorten moleculen in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82640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B91B04-E410-40D4-B732-32C45A73B0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854325-F50B-4E82-BCBD-18EFBFABC8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34CE8E-ACCD-48E5-854B-315382BB8E8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54cf5622-c7f8-4ecf-a16b-d0c1e0637fa1"/>
    <ds:schemaRef ds:uri="http://schemas.openxmlformats.org/package/2006/metadata/core-properties"/>
    <ds:schemaRef ds:uri="http://www.w3.org/XML/1998/namespace"/>
    <ds:schemaRef ds:uri="03c1073f-59ca-4b02-9a54-25651d767f09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619</Words>
  <Application>Microsoft Office PowerPoint</Application>
  <PresentationFormat>Breedbeeld</PresentationFormat>
  <Paragraphs>132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Kantoorthema</vt:lpstr>
      <vt:lpstr>Les</vt:lpstr>
      <vt:lpstr>aantekening</vt:lpstr>
      <vt:lpstr>Extraheren</vt:lpstr>
      <vt:lpstr>Les</vt:lpstr>
      <vt:lpstr>Deze les</vt:lpstr>
      <vt:lpstr>Opgaven verschil mengsel en zuivere stof Opgave 1</vt:lpstr>
      <vt:lpstr>Opgave 1</vt:lpstr>
      <vt:lpstr>Opgave 2</vt:lpstr>
      <vt:lpstr>Opgave 3</vt:lpstr>
      <vt:lpstr>Opgave 4</vt:lpstr>
      <vt:lpstr>Opgaven massa% en volume% Opgave 1</vt:lpstr>
      <vt:lpstr>Opgave 2</vt:lpstr>
      <vt:lpstr>aantekening</vt:lpstr>
      <vt:lpstr>PowerPoint-presentatie</vt:lpstr>
      <vt:lpstr>PowerPoint-presentatie</vt:lpstr>
      <vt:lpstr>Huiswerk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Lesdoel</dc:title>
  <dc:creator>Kleijnen, JJC (Janny) de</dc:creator>
  <cp:lastModifiedBy>Kleijnen, JJC (Janny) de</cp:lastModifiedBy>
  <cp:revision>11</cp:revision>
  <dcterms:created xsi:type="dcterms:W3CDTF">2020-09-21T08:41:03Z</dcterms:created>
  <dcterms:modified xsi:type="dcterms:W3CDTF">2020-09-28T11:13:40Z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